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84" r:id="rId17"/>
    <p:sldId id="285" r:id="rId18"/>
    <p:sldId id="287" r:id="rId19"/>
    <p:sldId id="286" r:id="rId20"/>
    <p:sldId id="277" r:id="rId21"/>
    <p:sldId id="278" r:id="rId22"/>
    <p:sldId id="281" r:id="rId23"/>
    <p:sldId id="279" r:id="rId24"/>
    <p:sldId id="280" r:id="rId25"/>
    <p:sldId id="282" r:id="rId26"/>
    <p:sldId id="283" r:id="rId2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98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 dirty="0" smtClean="0"/>
              <a:t>Document-</a:t>
            </a:r>
            <a:r>
              <a:rPr lang="da-DK" sz="2000" smtClean="0"/>
              <a:t>based </a:t>
            </a:r>
            <a:r>
              <a:rPr lang="da-DK" sz="2000" dirty="0"/>
              <a:t>NoSQL: MongoDB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Sorting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16EBE8-0DB9-49EF-A28A-3D3F72AE763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7"/>
          <a:stretch>
            <a:fillRect/>
          </a:stretch>
        </p:blipFill>
        <p:spPr bwMode="auto">
          <a:xfrm>
            <a:off x="1123950" y="1246188"/>
            <a:ext cx="6896100" cy="40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57365"/>
            <a:ext cx="28194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Ranges?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Weird operators: $</a:t>
            </a:r>
            <a:r>
              <a:rPr lang="en-US" altLang="en-US" noProof="0" dirty="0" err="1">
                <a:ea typeface="ＭＳ Ｐゴシック" pitchFamily="34" charset="-128"/>
              </a:rPr>
              <a:t>lt</a:t>
            </a:r>
            <a:r>
              <a:rPr lang="en-US" altLang="en-US" noProof="0" dirty="0">
                <a:ea typeface="ＭＳ Ｐゴシック" pitchFamily="34" charset="-128"/>
              </a:rPr>
              <a:t>	$ne </a:t>
            </a:r>
            <a:r>
              <a:rPr lang="en-US" altLang="en-US" noProof="0" dirty="0" err="1">
                <a:ea typeface="ＭＳ Ｐゴシック" pitchFamily="34" charset="-128"/>
              </a:rPr>
              <a:t>etc</a:t>
            </a:r>
            <a:r>
              <a:rPr lang="en-US" altLang="en-US" noProof="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0FF97-AD64-4FC5-AD98-8421C65BEBDF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3"/>
          <a:stretch>
            <a:fillRect/>
          </a:stretch>
        </p:blipFill>
        <p:spPr bwMode="auto">
          <a:xfrm>
            <a:off x="1123950" y="2103438"/>
            <a:ext cx="6896100" cy="17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0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Living without Join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Mongo does not have Join!	(NoSQL have no join)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Select * from ratings r, movies m </a:t>
            </a:r>
            <a:br>
              <a:rPr lang="en-US" altLang="en-US" noProof="0" dirty="0">
                <a:ea typeface="ＭＳ Ｐゴシック" pitchFamily="34" charset="-128"/>
              </a:rPr>
            </a:br>
            <a:r>
              <a:rPr lang="en-US" altLang="en-US" noProof="0" dirty="0">
                <a:ea typeface="ＭＳ Ｐゴシック" pitchFamily="34" charset="-128"/>
              </a:rPr>
              <a:t>  where </a:t>
            </a:r>
            <a:r>
              <a:rPr lang="en-US" altLang="en-US" noProof="0" dirty="0" err="1">
                <a:ea typeface="ＭＳ Ｐゴシック" pitchFamily="34" charset="-128"/>
              </a:rPr>
              <a:t>r.movie_id</a:t>
            </a:r>
            <a:r>
              <a:rPr lang="en-US" altLang="en-US" noProof="0" dirty="0">
                <a:ea typeface="ＭＳ Ｐゴシック" pitchFamily="34" charset="-128"/>
              </a:rPr>
              <a:t> = </a:t>
            </a:r>
            <a:r>
              <a:rPr lang="en-US" altLang="en-US" noProof="0" dirty="0" err="1">
                <a:ea typeface="ＭＳ Ｐゴシック" pitchFamily="34" charset="-128"/>
              </a:rPr>
              <a:t>m._id</a:t>
            </a:r>
            <a:r>
              <a:rPr lang="en-US" altLang="en-US" noProof="0" dirty="0">
                <a:ea typeface="ＭＳ Ｐゴシック" pitchFamily="34" charset="-128"/>
              </a:rPr>
              <a:t> AND</a:t>
            </a:r>
            <a:br>
              <a:rPr lang="en-US" altLang="en-US" noProof="0" dirty="0">
                <a:ea typeface="ＭＳ Ｐゴシック" pitchFamily="34" charset="-128"/>
              </a:rPr>
            </a:br>
            <a:r>
              <a:rPr lang="en-US" altLang="en-US" noProof="0" dirty="0">
                <a:ea typeface="ＭＳ Ｐゴシック" pitchFamily="34" charset="-128"/>
              </a:rPr>
              <a:t>  </a:t>
            </a:r>
            <a:r>
              <a:rPr lang="en-US" altLang="en-US" noProof="0" dirty="0" err="1">
                <a:ea typeface="ＭＳ Ｐゴシック" pitchFamily="34" charset="-128"/>
              </a:rPr>
              <a:t>m.title</a:t>
            </a:r>
            <a:r>
              <a:rPr lang="en-US" altLang="en-US" noProof="0" dirty="0">
                <a:ea typeface="ＭＳ Ｐゴシック" pitchFamily="34" charset="-128"/>
              </a:rPr>
              <a:t>=”Nikita” AND </a:t>
            </a:r>
            <a:r>
              <a:rPr lang="en-US" altLang="en-US" noProof="0" dirty="0" err="1">
                <a:ea typeface="ＭＳ Ｐゴシック" pitchFamily="34" charset="-128"/>
              </a:rPr>
              <a:t>r.rating</a:t>
            </a:r>
            <a:r>
              <a:rPr lang="en-US" altLang="en-US" noProof="0" dirty="0">
                <a:ea typeface="ＭＳ Ｐゴシック" pitchFamily="34" charset="-128"/>
              </a:rPr>
              <a:t>=5		</a:t>
            </a:r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</a:t>
            </a:r>
          </a:p>
          <a:p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Then what?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One answer		</a:t>
            </a:r>
            <a:r>
              <a:rPr lang="en-US" altLang="en-US" b="1" noProof="0" dirty="0" err="1">
                <a:ea typeface="ＭＳ Ｐゴシック" pitchFamily="34" charset="-128"/>
                <a:sym typeface="Wingdings" pitchFamily="2" charset="2"/>
              </a:rPr>
              <a:t>Denormalize</a:t>
            </a:r>
            <a:endParaRPr lang="en-US" altLang="en-US" b="1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However, </a:t>
            </a:r>
            <a:r>
              <a:rPr lang="en-US" altLang="en-US" noProof="0" dirty="0" err="1">
                <a:ea typeface="ＭＳ Ｐゴシック" pitchFamily="34" charset="-128"/>
                <a:sym typeface="Wingdings" pitchFamily="2" charset="2"/>
              </a:rPr>
              <a:t>denormalizing</a:t>
            </a:r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 is very dependent on query patterns</a:t>
            </a:r>
          </a:p>
          <a:p>
            <a:pPr lvl="2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Here: put the ratings </a:t>
            </a:r>
            <a:r>
              <a:rPr lang="en-US" altLang="en-US" i="1" noProof="0" dirty="0">
                <a:ea typeface="ＭＳ Ｐゴシック" pitchFamily="34" charset="-128"/>
                <a:sym typeface="Wingdings" pitchFamily="2" charset="2"/>
              </a:rPr>
              <a:t>into</a:t>
            </a:r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 the movie document</a:t>
            </a:r>
          </a:p>
          <a:p>
            <a:pPr lvl="1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9AF23F2-0BA2-4C7D-A426-5ABB5D88E30E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4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Living without Join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Then what?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Second answer	</a:t>
            </a:r>
            <a:r>
              <a:rPr lang="en-US" altLang="en-US" b="1" noProof="0" dirty="0">
                <a:ea typeface="ＭＳ Ｐゴシック" pitchFamily="34" charset="-128"/>
                <a:sym typeface="Wingdings" pitchFamily="2" charset="2"/>
              </a:rPr>
              <a:t>Manual references (= join on client side!)</a:t>
            </a:r>
          </a:p>
          <a:p>
            <a:pPr lvl="2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 Find movie id using query 1; next find ratings using query 2</a:t>
            </a:r>
          </a:p>
          <a:p>
            <a:pPr lvl="2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(§23.2.1 in MongoDB manual)</a:t>
            </a: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2"/>
            <a:endParaRPr lang="en-US" altLang="en-US" noProof="0" dirty="0">
              <a:ea typeface="ＭＳ Ｐゴシック" pitchFamily="34" charset="-128"/>
              <a:sym typeface="Wingdings" pitchFamily="2" charset="2"/>
            </a:endParaRPr>
          </a:p>
          <a:p>
            <a:pPr lvl="1"/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Third answer		use </a:t>
            </a:r>
            <a:r>
              <a:rPr lang="en-US" altLang="en-US" noProof="0" dirty="0" err="1">
                <a:ea typeface="ＭＳ Ｐゴシック" pitchFamily="34" charset="-128"/>
                <a:sym typeface="Wingdings" pitchFamily="2" charset="2"/>
              </a:rPr>
              <a:t>DBRef</a:t>
            </a:r>
            <a:r>
              <a:rPr lang="en-US" altLang="en-US" noProof="0" dirty="0">
                <a:ea typeface="ＭＳ Ｐゴシック" pitchFamily="34" charset="-128"/>
                <a:sym typeface="Wingdings" pitchFamily="2" charset="2"/>
              </a:rPr>
              <a:t> (not NoSQL )</a:t>
            </a:r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DBA6A55-EB3D-4249-9656-4254FAFC8204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0"/>
          <a:stretch>
            <a:fillRect/>
          </a:stretch>
        </p:blipFill>
        <p:spPr bwMode="auto">
          <a:xfrm>
            <a:off x="1123950" y="2809875"/>
            <a:ext cx="6896100" cy="11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4" name="Straight Arrow Connector 7"/>
          <p:cNvCxnSpPr>
            <a:cxnSpLocks noChangeShapeType="1"/>
          </p:cNvCxnSpPr>
          <p:nvPr/>
        </p:nvCxnSpPr>
        <p:spPr bwMode="auto">
          <a:xfrm flipH="1">
            <a:off x="2390776" y="2071688"/>
            <a:ext cx="2524125" cy="1182688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9"/>
          <p:cNvCxnSpPr>
            <a:cxnSpLocks noChangeShapeType="1"/>
          </p:cNvCxnSpPr>
          <p:nvPr/>
        </p:nvCxnSpPr>
        <p:spPr bwMode="auto">
          <a:xfrm flipH="1">
            <a:off x="4162425" y="2071688"/>
            <a:ext cx="2686050" cy="14605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068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Functional features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Documents/cursors have methods, taking functions as parameters</a:t>
            </a:r>
          </a:p>
          <a:p>
            <a:pPr lvl="1"/>
            <a:r>
              <a:rPr lang="en-US" altLang="en-US" noProof="0" dirty="0" err="1">
                <a:ea typeface="ＭＳ Ｐゴシック" pitchFamily="34" charset="-128"/>
              </a:rPr>
              <a:t>cursor.forEach</a:t>
            </a:r>
            <a:r>
              <a:rPr lang="en-US" altLang="en-US" noProof="0" dirty="0">
                <a:ea typeface="ＭＳ Ｐゴシック" pitchFamily="34" charset="-128"/>
              </a:rPr>
              <a:t>( function(value) { … } );</a:t>
            </a:r>
          </a:p>
          <a:p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4E8D035-E1F9-4D93-B6F5-6427CA0437B2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1"/>
          <a:stretch>
            <a:fillRect/>
          </a:stretch>
        </p:blipFill>
        <p:spPr bwMode="auto">
          <a:xfrm>
            <a:off x="1123950" y="2238375"/>
            <a:ext cx="6896100" cy="30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6" r="71410"/>
          <a:stretch>
            <a:fillRect/>
          </a:stretch>
        </p:blipFill>
        <p:spPr bwMode="auto">
          <a:xfrm>
            <a:off x="7034214" y="1464470"/>
            <a:ext cx="1971675" cy="72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4EB47B-892C-44E1-85F4-0E1CE8D65A48}"/>
              </a:ext>
            </a:extLst>
          </p:cNvPr>
          <p:cNvSpPr/>
          <p:nvPr/>
        </p:nvSpPr>
        <p:spPr>
          <a:xfrm>
            <a:off x="1123950" y="2857500"/>
            <a:ext cx="68961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Nifty method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Which is identical to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p</a:t>
            </a:r>
            <a:r>
              <a:rPr lang="en-US" altLang="en-US" noProof="0" dirty="0" err="1">
                <a:ea typeface="ＭＳ Ｐゴシック" pitchFamily="34" charset="-128"/>
              </a:rPr>
              <a:t>retty</a:t>
            </a:r>
            <a:r>
              <a:rPr lang="en-US" altLang="en-US" noProof="0" dirty="0">
                <a:ea typeface="ＭＳ Ｐゴシック" pitchFamily="34" charset="-128"/>
              </a:rPr>
              <a:t>()</a:t>
            </a:r>
          </a:p>
          <a:p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4E8D035-E1F9-4D93-B6F5-6427CA0437B2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80" y="1485900"/>
            <a:ext cx="531622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1333500"/>
            <a:ext cx="9144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098E-B593-4BE6-BCD5-3573B9E4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within Substructure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4F2B-D844-494B-8F96-C6B65A7D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documents</a:t>
            </a:r>
          </a:p>
          <a:p>
            <a:r>
              <a:rPr lang="en-US" i="1" dirty="0"/>
              <a:t>Find all docs whose</a:t>
            </a:r>
            <a:br>
              <a:rPr lang="en-US" i="1" dirty="0"/>
            </a:br>
            <a:r>
              <a:rPr lang="en-US" i="1" dirty="0"/>
              <a:t>pdf slides </a:t>
            </a:r>
            <a:br>
              <a:rPr lang="en-US" i="1" dirty="0"/>
            </a:br>
            <a:r>
              <a:rPr lang="en-US" i="1" dirty="0"/>
              <a:t>contains ‘mongo’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549E-56FD-4F46-BB2B-BA8872E4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1DA8B-7716-47E0-8164-76352468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7E485-3C8C-4B89-A36C-FBDD600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08B28-2011-45B5-86B7-BBAC216B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33" y="952500"/>
            <a:ext cx="4787467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B8505-F52F-4D30-AF22-96C036AE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5" y="2893291"/>
            <a:ext cx="4743450" cy="2305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8CD314-F717-497E-BD62-CC19075C4445}"/>
              </a:ext>
            </a:extLst>
          </p:cNvPr>
          <p:cNvSpPr/>
          <p:nvPr/>
        </p:nvSpPr>
        <p:spPr>
          <a:xfrm>
            <a:off x="1676400" y="2794673"/>
            <a:ext cx="2514600" cy="3676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098E-B593-4BE6-BCD5-3573B9E4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within Substructure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4F2B-D844-494B-8F96-C6B65A7D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documents</a:t>
            </a:r>
          </a:p>
          <a:p>
            <a:r>
              <a:rPr lang="en-US" i="1" dirty="0"/>
              <a:t>Find docs that have</a:t>
            </a:r>
            <a:br>
              <a:rPr lang="en-US" i="1" dirty="0"/>
            </a:br>
            <a:r>
              <a:rPr lang="en-US" i="1" dirty="0"/>
              <a:t>certain no. of exercises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549E-56FD-4F46-BB2B-BA8872E4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1DA8B-7716-47E0-8164-76352468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7E485-3C8C-4B89-A36C-FBDD600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08B28-2011-45B5-86B7-BBAC216B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33" y="952500"/>
            <a:ext cx="4787467" cy="280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600C8-286B-4EF6-8653-2713571A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6" y="3232680"/>
            <a:ext cx="53625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9E94-7383-4CE9-8CEB-5B21B5A9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C0FD-2068-4783-94F3-8E192322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mostly ‘play around’ without large datasets, but…</a:t>
            </a:r>
          </a:p>
          <a:p>
            <a:endParaRPr lang="en-US" dirty="0"/>
          </a:p>
          <a:p>
            <a:r>
              <a:rPr lang="en-US" dirty="0"/>
              <a:t>Queries are linear search unless you have indices…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C6814-2058-47C2-9ABF-D4F26605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B162A-77FF-4D48-BA52-8224229A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D38C3-158B-4F0D-A449-808EA965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6C85A-B90B-419F-BDD9-CE41067B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30" y="2628900"/>
            <a:ext cx="44291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852E-2567-4308-BA05-D273A8BE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0095-29FF-4970-B722-9DD7B13C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MongoDB is a Document database</a:t>
            </a:r>
          </a:p>
          <a:p>
            <a:pPr lvl="1"/>
            <a:r>
              <a:rPr lang="en-US" dirty="0"/>
              <a:t>Much better OO-like modeling compared to RDB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Advanced (and complex!) query language</a:t>
            </a:r>
          </a:p>
          <a:p>
            <a:pPr lvl="2"/>
            <a:r>
              <a:rPr lang="en-US" dirty="0"/>
              <a:t>(And what you learn now, cannot be carried over to the next NoSQL you may use </a:t>
            </a:r>
            <a:r>
              <a:rPr lang="en-US" dirty="0">
                <a:sym typeface="Wingdings" panose="05000000000000000000" pitchFamily="2" charset="2"/>
              </a:rPr>
              <a:t>. Compare to learning SQL).</a:t>
            </a:r>
            <a:endParaRPr lang="en-US" dirty="0"/>
          </a:p>
          <a:p>
            <a:pPr lvl="1"/>
            <a:r>
              <a:rPr lang="en-US" dirty="0"/>
              <a:t>“Schema less”</a:t>
            </a:r>
          </a:p>
          <a:p>
            <a:pPr lvl="2"/>
            <a:r>
              <a:rPr lang="en-US" dirty="0"/>
              <a:t>Easy to get started, and hell once people start storing different versions of documents in the same collection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Classic versioning handling tactics must be applied…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And you </a:t>
            </a:r>
            <a:r>
              <a:rPr lang="en-US" b="1" dirty="0">
                <a:sym typeface="Wingdings" panose="05000000000000000000" pitchFamily="2" charset="2"/>
              </a:rPr>
              <a:t>have to define schemas</a:t>
            </a:r>
            <a:r>
              <a:rPr lang="en-US" dirty="0">
                <a:sym typeface="Wingdings" panose="05000000000000000000" pitchFamily="2" charset="2"/>
              </a:rPr>
              <a:t> anyway, to </a:t>
            </a:r>
            <a:r>
              <a:rPr lang="en-US" dirty="0" err="1">
                <a:sym typeface="Wingdings" panose="05000000000000000000" pitchFamily="2" charset="2"/>
              </a:rPr>
              <a:t>demarshall</a:t>
            </a:r>
            <a:r>
              <a:rPr lang="en-US" dirty="0">
                <a:sym typeface="Wingdings" panose="05000000000000000000" pitchFamily="2" charset="2"/>
              </a:rPr>
              <a:t> the stored </a:t>
            </a:r>
            <a:r>
              <a:rPr lang="en-US">
                <a:sym typeface="Wingdings" panose="05000000000000000000" pitchFamily="2" charset="2"/>
              </a:rPr>
              <a:t>JSON correctly 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5327F-92A1-4FA0-A1C9-8913E87E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4F9C6-8FB0-4696-81CA-6738E855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6BFB-E116-4DF0-81E4-C444784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The Mongo Shell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Mongo is a </a:t>
            </a:r>
            <a:r>
              <a:rPr lang="en-US" altLang="en-US" i="1" noProof="0" dirty="0">
                <a:ea typeface="ＭＳ Ｐゴシック" pitchFamily="34" charset="-128"/>
              </a:rPr>
              <a:t>document based </a:t>
            </a:r>
            <a:r>
              <a:rPr lang="en-US" altLang="en-US" noProof="0" dirty="0">
                <a:ea typeface="ＭＳ Ｐゴシック" pitchFamily="34" charset="-128"/>
              </a:rPr>
              <a:t>NoSQL.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A document is just a JSON object.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A collection is just a (large) set of documents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A database is just a set of collections.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MongoDB server is just a set of databases</a:t>
            </a:r>
            <a:endParaRPr lang="en-US" altLang="en-US" noProof="0" dirty="0">
              <a:ea typeface="ＭＳ Ｐゴシック" pitchFamily="34" charset="-128"/>
            </a:endParaRPr>
          </a:p>
          <a:p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noProof="0" dirty="0">
                <a:ea typeface="ＭＳ Ｐゴシック" pitchFamily="34" charset="-128"/>
              </a:rPr>
              <a:t>JSON = JavaScript Object Notation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Actually BSON = binary encoded JSON</a:t>
            </a:r>
          </a:p>
          <a:p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noProof="0" dirty="0">
                <a:ea typeface="ＭＳ Ｐゴシック" pitchFamily="34" charset="-128"/>
              </a:rPr>
              <a:t>Mongo shell is a JavaScript interpreter!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(I have never coded in JavaScript, so…)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B801BA3-BB6E-4D26-BEC2-C6487D8D1AA5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81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947E-8A64-4DC9-8259-31D6BF556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The Java API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A8C1CC4-F3FA-41C3-AF01-66D81CF43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A919-0FD9-4AE1-B30F-43F6D65C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44AF-B5DB-4470-ABA8-64D7FF2C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883C-4D4E-4B08-AD2C-205C3933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A6D9-597F-4443-914C-49FA6377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The Good News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27A0-4EEE-4433-BB66-F0F8878A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MongoDB is choosen for this course basically because their tutorial are pretty good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6D7D2-168E-4426-BF37-5808478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E79D3-EF8D-43E1-A723-63E5DE95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539E-76DD-4CBD-B492-CFA425F5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9F44C-D9AC-446B-8736-EEC0216D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46" y="2476500"/>
            <a:ext cx="6448454" cy="18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D005-839C-469D-A3C7-F8EE3BC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Getting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E841-96B7-48F9-A527-4137EC57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Help me Gradle </a:t>
            </a:r>
            <a:r>
              <a:rPr lang="da-DK">
                <a:sym typeface="Wingdings" panose="05000000000000000000" pitchFamily="2" charset="2"/>
              </a:rPr>
              <a:t>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044F-E196-4CE4-8703-AE3CA3A2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46E79-0D07-40AE-A907-0A7637DC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54D0-5656-4A6E-889E-75147170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F4295-8C91-4601-A35F-D8945E23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900"/>
            <a:ext cx="6734175" cy="3609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B75F5F-0249-4577-BD7F-F2B615D4EC5A}"/>
              </a:ext>
            </a:extLst>
          </p:cNvPr>
          <p:cNvSpPr/>
          <p:nvPr/>
        </p:nvSpPr>
        <p:spPr>
          <a:xfrm>
            <a:off x="1219200" y="4381500"/>
            <a:ext cx="7010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3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3481-09AE-4A4F-A11B-A8C8D81A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2F0A-4E44-487F-8B5D-558E10BE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E14A-D454-4DAF-9ACC-D5F68A15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323AB-B17F-4A83-AE9D-CDD32336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FEC8F-9059-48BC-AE8E-476552B1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34C69-B9D9-47E4-B62C-27E5EA78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700"/>
            <a:ext cx="5334000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5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A881-35FF-4117-8841-D6B27FE8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6B08-F9BE-49F3-B75D-0557A774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1F65-1B53-4C31-B230-0F7E16A8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EFF8B-9A21-4C7A-AD8E-A387B93A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7806E-1048-4247-AF9B-AD5F06A2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815A7-EF9F-4464-BD84-1EC02B9B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62186"/>
            <a:ext cx="5695950" cy="2200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15206-FAB2-4007-90F3-593F876B1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3467100"/>
            <a:ext cx="8181975" cy="139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00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9894-1315-4832-9925-2ECA2438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F122-A909-4450-B960-9B9A4B8E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r>
              <a:rPr lang="da-DK"/>
              <a:t>Searching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r>
              <a:rPr lang="da-DK"/>
              <a:t>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C664D-3007-4431-AB98-EC0A78A7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DD7BE-06F6-4D2F-9E1A-7D10617F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B5CF9-8400-41D1-A92A-B9923A2F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6EDAA-46CB-4E3C-A3FC-76F0A239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289560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9C043-BC18-4898-B4EF-CB3B6B3B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24100"/>
            <a:ext cx="3448050" cy="123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318D7-F3BB-402C-B7F1-952818DC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19500"/>
            <a:ext cx="4810125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2C723-9C03-4142-9D6A-3D3DEFEB9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5" y="4603750"/>
            <a:ext cx="455295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3867DA-06B3-4C9E-A44E-355193CF2165}"/>
              </a:ext>
            </a:extLst>
          </p:cNvPr>
          <p:cNvCxnSpPr/>
          <p:nvPr/>
        </p:nvCxnSpPr>
        <p:spPr>
          <a:xfrm flipV="1">
            <a:off x="2133600" y="4000500"/>
            <a:ext cx="533400" cy="45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85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BCC5-675F-4DD5-9C40-2FE7A115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‘lambda’ like procesing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C229-E439-4ACD-8E10-CFFD4F3B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Apply Ops to each element in query: forEach()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2ED3-2AA8-4AB2-A65D-08BC4F43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F192-B49A-43D5-B9EE-2E402184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DF21-5202-450E-AF57-A8A671CD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683E0-1EBD-42C7-9A67-FEC54CDE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24100"/>
            <a:ext cx="3848100" cy="1304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0E687-EC7E-43E2-A6D8-2F8EDBCD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76385"/>
            <a:ext cx="4114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JSON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Get used to key/value pairs!</a:t>
            </a:r>
          </a:p>
          <a:p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A simple </a:t>
            </a:r>
            <a:r>
              <a:rPr lang="en-US" altLang="en-US" b="1" dirty="0">
                <a:ea typeface="ＭＳ Ｐゴシック" pitchFamily="34" charset="-128"/>
              </a:rPr>
              <a:t>document</a:t>
            </a:r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noProof="0" dirty="0">
                <a:ea typeface="ＭＳ Ｐゴシック" pitchFamily="34" charset="-128"/>
              </a:rPr>
              <a:t>{ course: ”</a:t>
            </a:r>
            <a:r>
              <a:rPr lang="en-US" altLang="en-US" dirty="0">
                <a:ea typeface="ＭＳ Ｐゴシック" pitchFamily="34" charset="-128"/>
              </a:rPr>
              <a:t>MSDO</a:t>
            </a:r>
            <a:r>
              <a:rPr lang="en-US" altLang="en-US" noProof="0" dirty="0">
                <a:ea typeface="ＭＳ Ｐゴシック" pitchFamily="34" charset="-128"/>
              </a:rPr>
              <a:t>”, semester:”E21”, students: </a:t>
            </a:r>
            <a:r>
              <a:rPr lang="en-US" altLang="en-US" dirty="0">
                <a:ea typeface="ＭＳ Ｐゴシック" pitchFamily="34" charset="-128"/>
              </a:rPr>
              <a:t>17</a:t>
            </a:r>
            <a:r>
              <a:rPr lang="en-US" altLang="en-US" noProof="0" dirty="0">
                <a:ea typeface="ＭＳ Ｐゴシック" pitchFamily="34" charset="-128"/>
              </a:rPr>
              <a:t>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D948D03-FBD9-4ECA-A5EA-8A75C871ABC0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6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Basic commands…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MongoDB creates objects and collections in the fly…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E89F73-85AE-48B3-BCD5-67C737426AAF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34810"/>
          <a:stretch>
            <a:fillRect/>
          </a:stretch>
        </p:blipFill>
        <p:spPr bwMode="auto">
          <a:xfrm>
            <a:off x="1949450" y="1676136"/>
            <a:ext cx="6191250" cy="25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0B15E-C788-434A-BCE0-81F60C7EBF3D}"/>
              </a:ext>
            </a:extLst>
          </p:cNvPr>
          <p:cNvSpPr/>
          <p:nvPr/>
        </p:nvSpPr>
        <p:spPr>
          <a:xfrm>
            <a:off x="2057400" y="2705100"/>
            <a:ext cx="5638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find()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You can formulate simple queries using ‘find()’ on a collection.</a:t>
            </a:r>
          </a:p>
          <a:p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noProof="0" dirty="0">
                <a:ea typeface="ＭＳ Ｐゴシック" pitchFamily="34" charset="-128"/>
              </a:rPr>
              <a:t>db.</a:t>
            </a:r>
            <a:r>
              <a:rPr lang="en-US" altLang="en-US" dirty="0">
                <a:ea typeface="ＭＳ Ｐゴシック" pitchFamily="34" charset="-128"/>
              </a:rPr>
              <a:t>collection</a:t>
            </a:r>
            <a:r>
              <a:rPr lang="en-US" altLang="en-US" noProof="0" dirty="0">
                <a:ea typeface="ＭＳ Ｐゴシック" pitchFamily="34" charset="-128"/>
              </a:rPr>
              <a:t>.find();	Return cursor 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Cursor = iterator pattern, type ‘it’ to continue iterating</a:t>
            </a: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504AC6-D268-445E-8214-983CE24CE0DC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8"/>
          <a:stretch>
            <a:fillRect/>
          </a:stretch>
        </p:blipFill>
        <p:spPr bwMode="auto">
          <a:xfrm>
            <a:off x="1390650" y="3167063"/>
            <a:ext cx="68961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79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find()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You use JSON objects to formulate queries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where ( _id == 733 )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AND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Ranges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Regular expressions</a:t>
            </a: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noProof="0" dirty="0">
                <a:ea typeface="ＭＳ Ｐゴシック" pitchFamily="34" charset="-128"/>
              </a:rPr>
              <a:t>Counting		.count();</a:t>
            </a:r>
          </a:p>
          <a:p>
            <a:r>
              <a:rPr lang="en-US" altLang="en-US" noProof="0" dirty="0">
                <a:ea typeface="ＭＳ Ｐゴシック" pitchFamily="34" charset="-128"/>
              </a:rPr>
              <a:t>Sorting		.sort( criteria );</a:t>
            </a:r>
          </a:p>
          <a:p>
            <a:r>
              <a:rPr lang="en-US" altLang="en-US" noProof="0" dirty="0">
                <a:ea typeface="ＭＳ Ｐゴシック" pitchFamily="34" charset="-128"/>
              </a:rPr>
              <a:t>Limiting		.limit( # );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4A3024B-CDA2-47F6-A6F5-F49D6EBB4A3A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5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find()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You use JSON objects to formulate queries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”where”		AND		</a:t>
            </a:r>
            <a:r>
              <a:rPr lang="en-US" altLang="en-US" noProof="0" dirty="0" err="1">
                <a:ea typeface="ＭＳ Ｐゴシック" pitchFamily="34" charset="-128"/>
              </a:rPr>
              <a:t>regexp</a:t>
            </a:r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99531B9-097F-41AD-B6C1-A1D6B46ED799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2"/>
          <a:stretch>
            <a:fillRect/>
          </a:stretch>
        </p:blipFill>
        <p:spPr bwMode="auto">
          <a:xfrm>
            <a:off x="1228725" y="1857375"/>
            <a:ext cx="68961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3390901"/>
            <a:ext cx="3352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3200" y="4076700"/>
            <a:ext cx="1933575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Switching databases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Let us switch to the database ‘</a:t>
            </a:r>
            <a:r>
              <a:rPr lang="en-US" altLang="en-US" noProof="0" dirty="0" err="1">
                <a:ea typeface="ＭＳ Ｐゴシック" pitchFamily="34" charset="-128"/>
              </a:rPr>
              <a:t>movielens</a:t>
            </a:r>
            <a:r>
              <a:rPr lang="en-US" altLang="en-US" noProof="0" dirty="0">
                <a:ea typeface="ＭＳ Ｐゴシック" pitchFamily="34" charset="-128"/>
              </a:rPr>
              <a:t>’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Movies		Users		Ratings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70AE0F-0868-4059-AA95-F4CD022081FB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1857375"/>
            <a:ext cx="55213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474235">
            <a:off x="7332860" y="1311160"/>
            <a:ext cx="162839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‘</a:t>
            </a:r>
            <a:r>
              <a:rPr lang="da-DK" dirty="0" err="1"/>
              <a:t>mydb</a:t>
            </a:r>
            <a:r>
              <a:rPr lang="da-DK" dirty="0"/>
              <a:t>’ in slides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754073-EF34-4EFB-9382-2F453C3F21C2}"/>
              </a:ext>
            </a:extLst>
          </p:cNvPr>
          <p:cNvSpPr/>
          <p:nvPr/>
        </p:nvSpPr>
        <p:spPr>
          <a:xfrm>
            <a:off x="5562600" y="2304784"/>
            <a:ext cx="3124200" cy="20005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A much more OO like </a:t>
            </a:r>
            <a:r>
              <a:rPr lang="en-US" dirty="0" err="1"/>
              <a:t>datamodel</a:t>
            </a:r>
            <a:r>
              <a:rPr lang="en-US" dirty="0"/>
              <a:t> than RDB!</a:t>
            </a:r>
          </a:p>
          <a:p>
            <a:pPr algn="ctr"/>
            <a:r>
              <a:rPr lang="en-US" dirty="0"/>
              <a:t>Arrays and nested objects!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2B3D38-8CE8-4DD5-951F-58BF89789631}"/>
              </a:ext>
            </a:extLst>
          </p:cNvPr>
          <p:cNvCxnSpPr/>
          <p:nvPr/>
        </p:nvCxnSpPr>
        <p:spPr>
          <a:xfrm flipH="1" flipV="1">
            <a:off x="4572000" y="3314700"/>
            <a:ext cx="1066800" cy="304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1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Cursor functions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Counting			Limiting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5EAF4C2-8C74-4354-B419-FA4649EF8746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5"/>
          <a:stretch>
            <a:fillRect/>
          </a:stretch>
        </p:blipFill>
        <p:spPr bwMode="auto">
          <a:xfrm>
            <a:off x="1123950" y="1920876"/>
            <a:ext cx="6896100" cy="208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8" name="Straight Arrow Connector 7"/>
          <p:cNvCxnSpPr>
            <a:cxnSpLocks noChangeShapeType="1"/>
          </p:cNvCxnSpPr>
          <p:nvPr/>
        </p:nvCxnSpPr>
        <p:spPr bwMode="auto">
          <a:xfrm>
            <a:off x="1695450" y="1516063"/>
            <a:ext cx="1276350" cy="492125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Arrow Connector 9"/>
          <p:cNvCxnSpPr>
            <a:cxnSpLocks noChangeShapeType="1"/>
          </p:cNvCxnSpPr>
          <p:nvPr/>
        </p:nvCxnSpPr>
        <p:spPr bwMode="auto">
          <a:xfrm flipH="1">
            <a:off x="3362325" y="1516063"/>
            <a:ext cx="1600200" cy="107156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932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737</Words>
  <Application>Microsoft Office PowerPoint</Application>
  <PresentationFormat>On-screen Show (16:10)</PresentationFormat>
  <Paragraphs>196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Office Theme</vt:lpstr>
      <vt:lpstr>Microservices and DevOps</vt:lpstr>
      <vt:lpstr>The Mongo Shell</vt:lpstr>
      <vt:lpstr>JSON</vt:lpstr>
      <vt:lpstr>Basic commands…</vt:lpstr>
      <vt:lpstr>find()</vt:lpstr>
      <vt:lpstr>find()</vt:lpstr>
      <vt:lpstr>find()</vt:lpstr>
      <vt:lpstr>Switching databases</vt:lpstr>
      <vt:lpstr>Cursor functions</vt:lpstr>
      <vt:lpstr>Sorting</vt:lpstr>
      <vt:lpstr>Ranges?</vt:lpstr>
      <vt:lpstr>Living without Join</vt:lpstr>
      <vt:lpstr>Living without Join</vt:lpstr>
      <vt:lpstr>Functional features</vt:lpstr>
      <vt:lpstr>Nifty method</vt:lpstr>
      <vt:lpstr>Finding within Substructure</vt:lpstr>
      <vt:lpstr>Finding within Substructure</vt:lpstr>
      <vt:lpstr>And…</vt:lpstr>
      <vt:lpstr>Discussion</vt:lpstr>
      <vt:lpstr>The Java API</vt:lpstr>
      <vt:lpstr>The Good News</vt:lpstr>
      <vt:lpstr>Getting the Driver</vt:lpstr>
      <vt:lpstr>Initialization</vt:lpstr>
      <vt:lpstr>CRUD</vt:lpstr>
      <vt:lpstr>CRUD</vt:lpstr>
      <vt:lpstr>‘lambda’ like procesing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85</cp:revision>
  <dcterms:created xsi:type="dcterms:W3CDTF">2006-08-16T00:00:00Z</dcterms:created>
  <dcterms:modified xsi:type="dcterms:W3CDTF">2021-09-06T11:47:38Z</dcterms:modified>
</cp:coreProperties>
</file>